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797675" cy="9928225"/>
  <p:embeddedFontLst>
    <p:embeddedFont>
      <p:font typeface="Lato"/>
      <p:regular r:id="rId41"/>
      <p:bold r:id="rId42"/>
      <p:italic r:id="rId43"/>
      <p:boldItalic r:id="rId44"/>
    </p:embeddedFont>
    <p:embeddedFont>
      <p:font typeface="Quattrocento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29">
          <p15:clr>
            <a:srgbClr val="A4A3A4"/>
          </p15:clr>
        </p15:guide>
        <p15:guide id="2" orient="horz" pos="1139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jbTZjkhxNzJ9fskSyGtw/mKXD4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9"/>
        <p:guide pos="113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44" Type="http://schemas.openxmlformats.org/officeDocument/2006/relationships/font" Target="fonts/Lato-boldItalic.fntdata"/><Relationship Id="rId43" Type="http://schemas.openxmlformats.org/officeDocument/2006/relationships/font" Target="fonts/Lato-italic.fntdata"/><Relationship Id="rId46" Type="http://schemas.openxmlformats.org/officeDocument/2006/relationships/font" Target="fonts/QuattrocentoSans-bold.fntdata"/><Relationship Id="rId45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QuattrocentoSans-boldItalic.fntdata"/><Relationship Id="rId47" Type="http://schemas.openxmlformats.org/officeDocument/2006/relationships/font" Target="fonts/QuattrocentoSans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5" y="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00" spcFirstLastPara="1" rIns="92400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00" spcFirstLastPara="1" rIns="92400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iwG6Urf8vWLRz5sxKFBLjW030ic0J0Le/edit#slide=id.g28046c7ef8f_1_32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046c7ef8f_1_32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private slides are here: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https://docs.google.com/presentation/d/1iwG6Urf8vWLRz5sxKFBLjW030ic0J0Le/edit#slide=id.g28046c7ef8f_1_32</a:t>
            </a:r>
            <a:r>
              <a:rPr lang="en-US"/>
              <a:t> </a:t>
            </a:r>
            <a:endParaRPr/>
          </a:p>
        </p:txBody>
      </p:sp>
      <p:sp>
        <p:nvSpPr>
          <p:cNvPr id="65" name="Google Shape;65;g28046c7ef8f_1_32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05dffecd6_0_98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805dffecd6_0_98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g2805dffecd6_0_98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05dffecd6_0_9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805dffecd6_0_9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g2805dffecd6_0_9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0d26af4fb_0_15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80d26af4fb_0_1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6" name="Google Shape;156;g280d26af4fb_0_15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05dffecd6_0_84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805dffecd6_0_84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g2805dffecd6_0_84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05dffecd6_0_77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805dffecd6_0_7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g2805dffecd6_0_77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0d26af4fb_0_23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80d26af4fb_0_23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g280d26af4fb_0_23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05dffecd6_0_105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805dffecd6_0_10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6" name="Google Shape;186;g2805dffecd6_0_105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20701887f_3_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820701887f_3_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g2820701887f_3_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20701887f_3_175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820701887f_3_17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g2820701887f_3_175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20701887f_3_18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820701887f_3_18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g2820701887f_3_18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046c7ef8f_1_66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8046c7ef8f_1_66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" name="Google Shape;75;g28046c7ef8f_1_66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20701887f_3_187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820701887f_3_18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g2820701887f_3_187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20701887f_3_198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820701887f_3_198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7" name="Google Shape;217;g2820701887f_3_198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20701887f_3_205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820701887f_3_20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g2820701887f_3_205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20701887f_3_21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820701887f_3_21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g2820701887f_3_21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20701887f_3_217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820701887f_3_21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g2820701887f_3_217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20701887f_3_223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820701887f_3_223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g2820701887f_3_223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20701887f_3_228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820701887f_3_228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g2820701887f_3_228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20701887f_3_252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820701887f_3_252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6" name="Google Shape;256;g2820701887f_3_252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20701887f_3_245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820701887f_3_24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g2820701887f_3_245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20701887f_3_266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820701887f_3_266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8" name="Google Shape;268;g2820701887f_3_266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db18398b4_0_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8db18398b4_0_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" name="Google Shape;82;g28db18398b4_0_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20701887f_3_62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820701887f_3_62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1"/>
          </a:p>
        </p:txBody>
      </p:sp>
      <p:sp>
        <p:nvSpPr>
          <p:cNvPr id="274" name="Google Shape;274;g2820701887f_3_62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05dffecd6_0_113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805dffecd6_0_113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ref. https://graphdb.ontotext.com/documentation/10.3/gpt-queries.html?highlight=llm</a:t>
            </a:r>
            <a:endParaRPr/>
          </a:p>
        </p:txBody>
      </p:sp>
      <p:sp>
        <p:nvSpPr>
          <p:cNvPr id="282" name="Google Shape;282;g2805dffecd6_0_113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05dffecd6_0_129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805dffecd6_0_12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1"/>
          </a:p>
        </p:txBody>
      </p:sp>
      <p:sp>
        <p:nvSpPr>
          <p:cNvPr id="289" name="Google Shape;289;g2805dffecd6_0_129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05dffecd6_0_139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2805dffecd6_0_13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are already bearing the fruits of a KG coupled with LLM for powerful knowledge-driven experiences, imagine any other domain.</a:t>
            </a:r>
            <a:endParaRPr/>
          </a:p>
        </p:txBody>
      </p:sp>
      <p:sp>
        <p:nvSpPr>
          <p:cNvPr id="297" name="Google Shape;297;g2805dffecd6_0_139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53d229608_1_6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453d229608_1_6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eac436767_0_355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27eac436767_0_355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046c7ef8f_1_101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8046c7ef8f_1_101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g28046c7ef8f_1_101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31066cfdb_0_0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831066cfdb_0_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g2831066cfdb_0_0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046c7ef8f_1_110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8046c7ef8f_1_11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g28046c7ef8f_1_110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046c7ef8f_1_120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8046c7ef8f_1_12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125" name="Google Shape;125;g28046c7ef8f_1_120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05dffecd6_0_69:notes"/>
          <p:cNvSpPr/>
          <p:nvPr>
            <p:ph idx="2" type="sldImg"/>
          </p:nvPr>
        </p:nvSpPr>
        <p:spPr>
          <a:xfrm>
            <a:off x="141288" y="768350"/>
            <a:ext cx="68214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805dffecd6_0_6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2805dffecd6_0_69:notes"/>
          <p:cNvSpPr txBox="1"/>
          <p:nvPr>
            <p:ph idx="12" type="sldNum"/>
          </p:nvPr>
        </p:nvSpPr>
        <p:spPr>
          <a:xfrm>
            <a:off x="4023993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8046c7ef8f_1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8046c7ef8f_1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o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4" name="Google Shape;14;g28046c7ef8f_1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28046c7ef8f_1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28046c7ef8f_1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/>
          <p:nvPr>
            <p:ph type="title"/>
          </p:nvPr>
        </p:nvSpPr>
        <p:spPr>
          <a:xfrm>
            <a:off x="850392" y="503239"/>
            <a:ext cx="10460736" cy="850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" type="body"/>
          </p:nvPr>
        </p:nvSpPr>
        <p:spPr>
          <a:xfrm>
            <a:off x="12954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9" name="Google Shape;49;p56"/>
          <p:cNvSpPr txBox="1"/>
          <p:nvPr>
            <p:ph idx="2" type="body"/>
          </p:nvPr>
        </p:nvSpPr>
        <p:spPr>
          <a:xfrm>
            <a:off x="63246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Content slide">
  <p:cSld name="Standard Content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 txBox="1"/>
          <p:nvPr>
            <p:ph type="title"/>
          </p:nvPr>
        </p:nvSpPr>
        <p:spPr>
          <a:xfrm>
            <a:off x="2235200" y="11174"/>
            <a:ext cx="7416800" cy="9200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" type="body"/>
          </p:nvPr>
        </p:nvSpPr>
        <p:spPr>
          <a:xfrm>
            <a:off x="203200" y="1316766"/>
            <a:ext cx="11785600" cy="537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o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- 1.15 Line Spacing">
  <p:cSld name="OBJECT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cb8215cfe_0_278"/>
          <p:cNvSpPr txBox="1"/>
          <p:nvPr>
            <p:ph type="title"/>
          </p:nvPr>
        </p:nvSpPr>
        <p:spPr>
          <a:xfrm>
            <a:off x="383167" y="170439"/>
            <a:ext cx="104607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04E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g27cb8215cfe_0_278"/>
          <p:cNvSpPr txBox="1"/>
          <p:nvPr/>
        </p:nvSpPr>
        <p:spPr>
          <a:xfrm>
            <a:off x="1073975" y="1527775"/>
            <a:ext cx="104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7cb8215cfe_0_278"/>
          <p:cNvSpPr txBox="1"/>
          <p:nvPr>
            <p:ph idx="1" type="body"/>
          </p:nvPr>
        </p:nvSpPr>
        <p:spPr>
          <a:xfrm>
            <a:off x="457200" y="1399225"/>
            <a:ext cx="110727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3964"/>
              </a:buClr>
              <a:buSzPts val="2800"/>
              <a:buFont typeface="Calibri"/>
              <a:buChar char="○"/>
              <a:defRPr b="1" sz="2800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Calibri"/>
              <a:buChar char="✓"/>
              <a:defRPr sz="2000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64"/>
              </a:buClr>
              <a:buSzPts val="1900"/>
              <a:buFont typeface="Calibri"/>
              <a:buChar char="●"/>
              <a:defRPr sz="1900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64"/>
              </a:buClr>
              <a:buSzPts val="16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964"/>
              </a:buClr>
              <a:buSzPts val="16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964"/>
              </a:buClr>
              <a:buSzPts val="14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964"/>
              </a:buClr>
              <a:buSzPts val="14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964"/>
              </a:buClr>
              <a:buSzPts val="14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964"/>
              </a:buClr>
              <a:buSzPts val="1400"/>
              <a:buFont typeface="Calibri"/>
              <a:buChar char="▪"/>
              <a:defRPr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  <p:extLst>
    <p:ext uri="{DCECCB84-F9BA-43D5-87BE-67443E8EF086}">
      <p15:sldGuideLst>
        <p15:guide id="1" orient="horz" pos="576">
          <p15:clr>
            <a:srgbClr val="FA7B17"/>
          </p15:clr>
        </p15:guide>
        <p15:guide id="2" pos="28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utline 2">
  <p:cSld name="CUSTOM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7eac436767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0475" y="0"/>
            <a:ext cx="7724396" cy="67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7eac436767_0_235"/>
          <p:cNvSpPr txBox="1"/>
          <p:nvPr>
            <p:ph idx="12" type="sldNum"/>
          </p:nvPr>
        </p:nvSpPr>
        <p:spPr>
          <a:xfrm>
            <a:off x="9204706" y="6281292"/>
            <a:ext cx="557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g27eac436767_0_235"/>
          <p:cNvSpPr txBox="1"/>
          <p:nvPr/>
        </p:nvSpPr>
        <p:spPr>
          <a:xfrm>
            <a:off x="343875" y="317650"/>
            <a:ext cx="50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Outline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7eac436767_0_235"/>
          <p:cNvSpPr txBox="1"/>
          <p:nvPr>
            <p:ph idx="1" type="body"/>
          </p:nvPr>
        </p:nvSpPr>
        <p:spPr>
          <a:xfrm>
            <a:off x="389175" y="1337950"/>
            <a:ext cx="50070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76">
          <p15:clr>
            <a:srgbClr val="FA7B17"/>
          </p15:clr>
        </p15:guide>
        <p15:guide id="2" pos="28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8046c7ef8f_1_42"/>
          <p:cNvSpPr txBox="1"/>
          <p:nvPr>
            <p:ph type="ctrTitle"/>
          </p:nvPr>
        </p:nvSpPr>
        <p:spPr>
          <a:xfrm>
            <a:off x="1293845" y="968236"/>
            <a:ext cx="96042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8046c7ef8f_1_42"/>
          <p:cNvSpPr txBox="1"/>
          <p:nvPr>
            <p:ph idx="1" type="subTitle"/>
          </p:nvPr>
        </p:nvSpPr>
        <p:spPr>
          <a:xfrm>
            <a:off x="1293845" y="5432564"/>
            <a:ext cx="960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rgbClr val="FF0000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046c7ef8f_1_51"/>
          <p:cNvSpPr txBox="1"/>
          <p:nvPr>
            <p:ph type="title"/>
          </p:nvPr>
        </p:nvSpPr>
        <p:spPr>
          <a:xfrm>
            <a:off x="435864" y="109948"/>
            <a:ext cx="8570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Left Bullets 2">
  <p:cSld name="1_Title Left Bullets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8046c7ef8f_1_53"/>
          <p:cNvSpPr txBox="1"/>
          <p:nvPr>
            <p:ph type="title"/>
          </p:nvPr>
        </p:nvSpPr>
        <p:spPr>
          <a:xfrm>
            <a:off x="1" y="2694931"/>
            <a:ext cx="47301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black background with white text&#10;&#10;Description automatically generated with low confidence" id="24" name="Google Shape;24;g28046c7ef8f_1_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8777" y="6217647"/>
            <a:ext cx="1693172" cy="36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8046c7ef8f_1_53"/>
          <p:cNvSpPr txBox="1"/>
          <p:nvPr>
            <p:ph idx="1" type="body"/>
          </p:nvPr>
        </p:nvSpPr>
        <p:spPr>
          <a:xfrm>
            <a:off x="5428735" y="1101252"/>
            <a:ext cx="676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42424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✔"/>
              <a:defRPr sz="2000">
                <a:solidFill>
                  <a:srgbClr val="42424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✔"/>
              <a:defRPr sz="1800">
                <a:solidFill>
                  <a:srgbClr val="42424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✔"/>
              <a:defRPr sz="1600">
                <a:solidFill>
                  <a:srgbClr val="42424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✔"/>
              <a:defRPr sz="1600">
                <a:solidFill>
                  <a:srgbClr val="42424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26" name="Google Shape;26;g28046c7ef8f_1_53"/>
          <p:cNvSpPr txBox="1"/>
          <p:nvPr/>
        </p:nvSpPr>
        <p:spPr>
          <a:xfrm>
            <a:off x="435864" y="109948"/>
            <a:ext cx="8570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add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8046c7ef8f_1_58"/>
          <p:cNvSpPr txBox="1"/>
          <p:nvPr>
            <p:ph idx="1" type="body"/>
          </p:nvPr>
        </p:nvSpPr>
        <p:spPr>
          <a:xfrm>
            <a:off x="561974" y="1333500"/>
            <a:ext cx="11071200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o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29" name="Google Shape;29;g28046c7ef8f_1_5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28046c7ef8f_1_5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28046c7ef8f_1_58"/>
          <p:cNvSpPr txBox="1"/>
          <p:nvPr>
            <p:ph idx="12" type="sldNum"/>
          </p:nvPr>
        </p:nvSpPr>
        <p:spPr>
          <a:xfrm>
            <a:off x="9204706" y="6281292"/>
            <a:ext cx="557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g28046c7ef8f_1_58"/>
          <p:cNvSpPr txBox="1"/>
          <p:nvPr/>
        </p:nvSpPr>
        <p:spPr>
          <a:xfrm>
            <a:off x="634222" y="145522"/>
            <a:ext cx="8570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8046c7ef8f_1_96"/>
          <p:cNvSpPr txBox="1"/>
          <p:nvPr>
            <p:ph type="title"/>
          </p:nvPr>
        </p:nvSpPr>
        <p:spPr>
          <a:xfrm>
            <a:off x="435864" y="109948"/>
            <a:ext cx="8570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628727" y="475531"/>
            <a:ext cx="10460736" cy="850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628727" y="1431636"/>
            <a:ext cx="10460736" cy="4531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o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>
                <a:solidFill>
                  <a:srgbClr val="5F625F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>
                <a:solidFill>
                  <a:srgbClr val="5F625F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>
                <a:solidFill>
                  <a:srgbClr val="5F625F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>
                <a:solidFill>
                  <a:srgbClr val="5F625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0"/>
          <p:cNvCxnSpPr/>
          <p:nvPr/>
        </p:nvCxnSpPr>
        <p:spPr>
          <a:xfrm>
            <a:off x="1295400" y="5294313"/>
            <a:ext cx="960120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20"/>
          <p:cNvSpPr txBox="1"/>
          <p:nvPr>
            <p:ph type="ctrTitle"/>
          </p:nvPr>
        </p:nvSpPr>
        <p:spPr>
          <a:xfrm>
            <a:off x="1293845" y="1909346"/>
            <a:ext cx="960431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cap="none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1293845" y="5432564"/>
            <a:ext cx="96043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rgbClr val="FF0000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046c7ef8f_1_40"/>
          <p:cNvSpPr txBox="1"/>
          <p:nvPr>
            <p:ph idx="1" type="body"/>
          </p:nvPr>
        </p:nvSpPr>
        <p:spPr>
          <a:xfrm>
            <a:off x="656436" y="1348979"/>
            <a:ext cx="104607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3663"/>
              </a:buClr>
              <a:buSzPts val="2800"/>
              <a:buFont typeface="Courier New"/>
              <a:buChar char="o"/>
              <a:defRPr b="1" i="0" sz="28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4E23"/>
              </a:buClr>
              <a:buSzPts val="1800"/>
              <a:buFont typeface="Calibri"/>
              <a:buChar char="−"/>
              <a:defRPr b="0" i="0" sz="18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E2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396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396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50392" y="503239"/>
            <a:ext cx="10460736" cy="850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04E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50392" y="1783080"/>
            <a:ext cx="10460736" cy="4179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3663"/>
              </a:buClr>
              <a:buSzPts val="2800"/>
              <a:buFont typeface="Courier New"/>
              <a:buChar char="o"/>
              <a:defRPr b="1" i="0" sz="28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4E23"/>
              </a:buClr>
              <a:buSzPts val="1800"/>
              <a:buFont typeface="Calibri"/>
              <a:buChar char="−"/>
              <a:defRPr b="0" i="0" sz="18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E2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396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396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Relationship Id="rId4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19.png"/><Relationship Id="rId7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Relationship Id="rId4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Relationship Id="rId4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Relationship Id="rId4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Relationship Id="rId4" Type="http://schemas.openxmlformats.org/officeDocument/2006/relationships/hyperlink" Target="mailto:teodora.petkova@ontotext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w poly landscape with triangles&#10;&#10;Description automatically generated" id="67" name="Google Shape;67;g28046c7ef8f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6497" y="-56489"/>
            <a:ext cx="12290855" cy="702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8046c7ef8f_1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434538" y="-513812"/>
            <a:ext cx="3238749" cy="827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text on a black background&#10;&#10;Description automatically generated" id="69" name="Google Shape;69;g28046c7ef8f_1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846" y="674109"/>
            <a:ext cx="5100155" cy="124103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8046c7ef8f_1_32"/>
          <p:cNvSpPr txBox="1"/>
          <p:nvPr/>
        </p:nvSpPr>
        <p:spPr>
          <a:xfrm>
            <a:off x="5460166" y="3035868"/>
            <a:ext cx="6533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GRAPHS, SEMANTIC METADATA AND LLMS AT WORK FOR MARKETING CONTENT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8046c7ef8f_1_32"/>
          <p:cNvSpPr/>
          <p:nvPr/>
        </p:nvSpPr>
        <p:spPr>
          <a:xfrm>
            <a:off x="6962585" y="4720455"/>
            <a:ext cx="503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Krasimira Bozhanova, Teodora Petkova</a:t>
            </a:r>
            <a:endParaRPr b="0" i="0" sz="19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SEMANTiCS 2023</a:t>
            </a:r>
            <a:endParaRPr b="0" i="0" sz="19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21.09.2023</a:t>
            </a:r>
            <a:endParaRPr sz="19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05dffecd6_0_98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 Breakdown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805dffecd6_0_98"/>
          <p:cNvSpPr txBox="1"/>
          <p:nvPr>
            <p:ph idx="4294967295" type="body"/>
          </p:nvPr>
        </p:nvSpPr>
        <p:spPr>
          <a:xfrm>
            <a:off x="1421200" y="2585250"/>
            <a:ext cx="38745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1" lang="en-US" sz="2300"/>
              <a:t>Help me </a:t>
            </a:r>
            <a:r>
              <a:rPr i="1" lang="en-US" sz="2300">
                <a:solidFill>
                  <a:srgbClr val="E84E0F"/>
                </a:solidFill>
              </a:rPr>
              <a:t>turn my content into organized knowledge</a:t>
            </a:r>
            <a:r>
              <a:rPr b="0" i="1" lang="en-US" sz="2300"/>
              <a:t> and make it </a:t>
            </a:r>
            <a:r>
              <a:rPr i="1" lang="en-US" sz="2300"/>
              <a:t>easily accessible</a:t>
            </a:r>
            <a:r>
              <a:rPr b="0" i="1" lang="en-US" sz="2300"/>
              <a:t> and </a:t>
            </a:r>
            <a:r>
              <a:rPr i="1" lang="en-US" sz="2300"/>
              <a:t>understandable</a:t>
            </a:r>
            <a:r>
              <a:rPr b="0" i="1" lang="en-US" sz="2300"/>
              <a:t> to users</a:t>
            </a:r>
            <a:endParaRPr b="0" i="1"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3000"/>
          </a:p>
        </p:txBody>
      </p:sp>
      <p:sp>
        <p:nvSpPr>
          <p:cNvPr id="144" name="Google Shape;144;g2805dffecd6_0_98"/>
          <p:cNvSpPr txBox="1"/>
          <p:nvPr>
            <p:ph idx="4294967295" type="body"/>
          </p:nvPr>
        </p:nvSpPr>
        <p:spPr>
          <a:xfrm>
            <a:off x="5792700" y="1480225"/>
            <a:ext cx="54441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lang="en-US" sz="2100">
                <a:solidFill>
                  <a:srgbClr val="E84E0F"/>
                </a:solidFill>
              </a:rPr>
              <a:t>Knowledge Representation</a:t>
            </a:r>
            <a:endParaRPr sz="2100">
              <a:solidFill>
                <a:srgbClr val="E84E0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6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05dffecd6_0_91"/>
          <p:cNvSpPr/>
          <p:nvPr/>
        </p:nvSpPr>
        <p:spPr>
          <a:xfrm>
            <a:off x="143925" y="476650"/>
            <a:ext cx="9325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 Breakdown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805dffecd6_0_91"/>
          <p:cNvSpPr txBox="1"/>
          <p:nvPr>
            <p:ph idx="4294967295" type="body"/>
          </p:nvPr>
        </p:nvSpPr>
        <p:spPr>
          <a:xfrm>
            <a:off x="1421200" y="2585250"/>
            <a:ext cx="38745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1" lang="en-US" sz="2300"/>
              <a:t>Help me </a:t>
            </a:r>
            <a:r>
              <a:rPr i="1" lang="en-US" sz="2300">
                <a:solidFill>
                  <a:srgbClr val="E84E0F"/>
                </a:solidFill>
              </a:rPr>
              <a:t>turn my content into organized knowledge</a:t>
            </a:r>
            <a:r>
              <a:rPr b="0" i="1" lang="en-US" sz="2300"/>
              <a:t> and make it </a:t>
            </a:r>
            <a:r>
              <a:rPr i="1" lang="en-US" sz="2300"/>
              <a:t>easily accessible</a:t>
            </a:r>
            <a:r>
              <a:rPr b="0" i="1" lang="en-US" sz="2300"/>
              <a:t> and </a:t>
            </a:r>
            <a:r>
              <a:rPr i="1" lang="en-US" sz="2300"/>
              <a:t>understandable</a:t>
            </a:r>
            <a:r>
              <a:rPr b="0" i="1" lang="en-US" sz="2300"/>
              <a:t> to users</a:t>
            </a:r>
            <a:endParaRPr b="0" i="1"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3000"/>
          </a:p>
        </p:txBody>
      </p:sp>
      <p:sp>
        <p:nvSpPr>
          <p:cNvPr id="152" name="Google Shape;152;g2805dffecd6_0_91"/>
          <p:cNvSpPr txBox="1"/>
          <p:nvPr>
            <p:ph idx="4294967295" type="body"/>
          </p:nvPr>
        </p:nvSpPr>
        <p:spPr>
          <a:xfrm>
            <a:off x="5792700" y="1480225"/>
            <a:ext cx="54441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lang="en-US" sz="2100">
                <a:solidFill>
                  <a:srgbClr val="E84E0F"/>
                </a:solidFill>
              </a:rPr>
              <a:t>Knowledge Representation</a:t>
            </a:r>
            <a:endParaRPr sz="2100">
              <a:solidFill>
                <a:srgbClr val="E84E0F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Ability to define domain vocabulary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Tag content with semantic metadata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Breakdown</a:t>
            </a:r>
            <a:r>
              <a:rPr lang="en-US" sz="1900"/>
              <a:t> and store</a:t>
            </a:r>
            <a:r>
              <a:rPr lang="en-US" sz="1900">
                <a:solidFill>
                  <a:srgbClr val="003964"/>
                </a:solidFill>
              </a:rPr>
              <a:t> </a:t>
            </a:r>
            <a:r>
              <a:rPr lang="en-US" sz="1900"/>
              <a:t>knowledge</a:t>
            </a:r>
            <a:endParaRPr sz="1900"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6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0d26af4fb_0_15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Ontotext Knowledge Graph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80d26af4fb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6438" y="1581500"/>
            <a:ext cx="5579125" cy="481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05dffecd6_0_84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 Breakdown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805dffecd6_0_84"/>
          <p:cNvSpPr txBox="1"/>
          <p:nvPr>
            <p:ph idx="4294967295" type="body"/>
          </p:nvPr>
        </p:nvSpPr>
        <p:spPr>
          <a:xfrm>
            <a:off x="1421200" y="2585250"/>
            <a:ext cx="38745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1" lang="en-US" sz="2300"/>
              <a:t>Help me </a:t>
            </a:r>
            <a:r>
              <a:rPr i="1" lang="en-US" sz="2300">
                <a:solidFill>
                  <a:srgbClr val="E84E0F"/>
                </a:solidFill>
              </a:rPr>
              <a:t>turn my content into organized knowledge</a:t>
            </a:r>
            <a:r>
              <a:rPr b="0" i="1" lang="en-US" sz="2300"/>
              <a:t> and make it </a:t>
            </a:r>
            <a:r>
              <a:rPr i="1" lang="en-US" sz="2300">
                <a:solidFill>
                  <a:srgbClr val="4EAC9E"/>
                </a:solidFill>
              </a:rPr>
              <a:t>easily accessible</a:t>
            </a:r>
            <a:r>
              <a:rPr b="0" i="1" lang="en-US" sz="2300"/>
              <a:t> and </a:t>
            </a:r>
            <a:r>
              <a:rPr i="1" lang="en-US" sz="2300">
                <a:solidFill>
                  <a:srgbClr val="4EAC9E"/>
                </a:solidFill>
              </a:rPr>
              <a:t>understandable</a:t>
            </a:r>
            <a:r>
              <a:rPr b="0" i="1" lang="en-US" sz="2300"/>
              <a:t> to users</a:t>
            </a:r>
            <a:endParaRPr b="0" i="1"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3000"/>
          </a:p>
        </p:txBody>
      </p:sp>
      <p:sp>
        <p:nvSpPr>
          <p:cNvPr id="167" name="Google Shape;167;g2805dffecd6_0_84"/>
          <p:cNvSpPr txBox="1"/>
          <p:nvPr>
            <p:ph idx="4294967295" type="body"/>
          </p:nvPr>
        </p:nvSpPr>
        <p:spPr>
          <a:xfrm>
            <a:off x="5792700" y="1480225"/>
            <a:ext cx="54441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lang="en-US" sz="2100">
                <a:solidFill>
                  <a:srgbClr val="E84E0F"/>
                </a:solidFill>
              </a:rPr>
              <a:t>Knowledge Representation</a:t>
            </a:r>
            <a:endParaRPr sz="2100">
              <a:solidFill>
                <a:srgbClr val="E84E0F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Ability to define domain vocabulary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Tag content with semantic metadata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Breakdown an</a:t>
            </a:r>
            <a:r>
              <a:rPr lang="en-US" sz="1900"/>
              <a:t>d store knowledge</a:t>
            </a:r>
            <a:endParaRPr sz="1900"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4EAC9E"/>
              </a:buClr>
              <a:buSzPts val="2100"/>
              <a:buChar char="❖"/>
            </a:pPr>
            <a:r>
              <a:rPr lang="en-US" sz="2100">
                <a:solidFill>
                  <a:srgbClr val="4EAC9E"/>
                </a:solidFill>
              </a:rPr>
              <a:t>Knowledge Exploration</a:t>
            </a:r>
            <a:endParaRPr sz="2100">
              <a:solidFill>
                <a:srgbClr val="4EAC9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6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05dffecd6_0_77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 Breakdown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805dffecd6_0_77"/>
          <p:cNvSpPr txBox="1"/>
          <p:nvPr>
            <p:ph idx="4294967295" type="body"/>
          </p:nvPr>
        </p:nvSpPr>
        <p:spPr>
          <a:xfrm>
            <a:off x="1421200" y="2585250"/>
            <a:ext cx="38745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1" lang="en-US" sz="2300"/>
              <a:t>Help me </a:t>
            </a:r>
            <a:r>
              <a:rPr i="1" lang="en-US" sz="2300">
                <a:solidFill>
                  <a:srgbClr val="E84E0F"/>
                </a:solidFill>
              </a:rPr>
              <a:t>turn my content into organized knowledge</a:t>
            </a:r>
            <a:r>
              <a:rPr b="0" i="1" lang="en-US" sz="2300"/>
              <a:t> and make it </a:t>
            </a:r>
            <a:r>
              <a:rPr i="1" lang="en-US" sz="2300">
                <a:solidFill>
                  <a:srgbClr val="4EAC9E"/>
                </a:solidFill>
              </a:rPr>
              <a:t>easily accessible</a:t>
            </a:r>
            <a:r>
              <a:rPr b="0" i="1" lang="en-US" sz="2300"/>
              <a:t> and </a:t>
            </a:r>
            <a:r>
              <a:rPr i="1" lang="en-US" sz="2300">
                <a:solidFill>
                  <a:srgbClr val="4EAC9E"/>
                </a:solidFill>
              </a:rPr>
              <a:t>understandable</a:t>
            </a:r>
            <a:r>
              <a:rPr b="0" i="1" lang="en-US" sz="2300"/>
              <a:t> to users</a:t>
            </a:r>
            <a:endParaRPr b="0" i="1"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3000"/>
          </a:p>
        </p:txBody>
      </p:sp>
      <p:sp>
        <p:nvSpPr>
          <p:cNvPr id="175" name="Google Shape;175;g2805dffecd6_0_77"/>
          <p:cNvSpPr txBox="1"/>
          <p:nvPr>
            <p:ph idx="4294967295" type="body"/>
          </p:nvPr>
        </p:nvSpPr>
        <p:spPr>
          <a:xfrm>
            <a:off x="5792700" y="1480225"/>
            <a:ext cx="6399300" cy="5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lang="en-US" sz="2100">
                <a:solidFill>
                  <a:srgbClr val="E84E0F"/>
                </a:solidFill>
              </a:rPr>
              <a:t>Knowledge Representation</a:t>
            </a:r>
            <a:endParaRPr sz="2100">
              <a:solidFill>
                <a:srgbClr val="E84E0F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Ability to define domain vocabulary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Tag content with semantic metadata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1900"/>
              <a:buFont typeface="Courier New"/>
              <a:buChar char="➢"/>
            </a:pPr>
            <a:r>
              <a:rPr lang="en-US" sz="1900">
                <a:solidFill>
                  <a:srgbClr val="003964"/>
                </a:solidFill>
              </a:rPr>
              <a:t>Breakdown and store </a:t>
            </a:r>
            <a:r>
              <a:rPr lang="en-US" sz="1900"/>
              <a:t>knowledge</a:t>
            </a:r>
            <a:endParaRPr sz="1900"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4EAC9E"/>
              </a:buClr>
              <a:buSzPts val="2100"/>
              <a:buChar char="❖"/>
            </a:pPr>
            <a:r>
              <a:rPr lang="en-US" sz="2100">
                <a:solidFill>
                  <a:srgbClr val="4EAC9E"/>
                </a:solidFill>
              </a:rPr>
              <a:t>Knowledge Exploration</a:t>
            </a:r>
            <a:endParaRPr sz="2100">
              <a:solidFill>
                <a:srgbClr val="4EAC9E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AC9E"/>
              </a:buClr>
              <a:buSzPts val="1900"/>
              <a:buFont typeface="Courier New"/>
              <a:buChar char="➢"/>
            </a:pPr>
            <a:r>
              <a:rPr lang="en-US" sz="1900"/>
              <a:t>P</a:t>
            </a:r>
            <a:r>
              <a:rPr lang="en-US" sz="1900">
                <a:solidFill>
                  <a:srgbClr val="003964"/>
                </a:solidFill>
              </a:rPr>
              <a:t>recis</a:t>
            </a:r>
            <a:r>
              <a:rPr lang="en-US" sz="1900"/>
              <a:t>ion</a:t>
            </a:r>
            <a:r>
              <a:rPr lang="en-US" sz="1900">
                <a:solidFill>
                  <a:srgbClr val="003964"/>
                </a:solidFill>
              </a:rPr>
              <a:t> search combining FTS with graph query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AC9E"/>
              </a:buClr>
              <a:buSzPts val="1900"/>
              <a:buFont typeface="Courier New"/>
              <a:buChar char="➢"/>
            </a:pPr>
            <a:r>
              <a:rPr lang="en-US" sz="1900"/>
              <a:t>S</a:t>
            </a:r>
            <a:r>
              <a:rPr lang="en-US" sz="1900">
                <a:solidFill>
                  <a:srgbClr val="003964"/>
                </a:solidFill>
              </a:rPr>
              <a:t>tate-of-the-art LLM </a:t>
            </a:r>
            <a:r>
              <a:rPr lang="en-US" sz="1900"/>
              <a:t>chat</a:t>
            </a:r>
            <a:endParaRPr sz="1900">
              <a:solidFill>
                <a:srgbClr val="003964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AC9E"/>
              </a:buClr>
              <a:buSzPts val="1900"/>
              <a:buFont typeface="Courier New"/>
              <a:buChar char="➢"/>
            </a:pPr>
            <a:r>
              <a:rPr lang="en-US" sz="1900"/>
              <a:t>User intent at the center of information exploration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6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0d26af4fb_0_23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 Breakdown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80d26af4fb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3038" y="1398425"/>
            <a:ext cx="7025924" cy="49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05dffecd6_0_105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805dffecd6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862" y="1376925"/>
            <a:ext cx="10148275" cy="494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820701887f_3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9564"/>
            <a:ext cx="12192000" cy="623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820701887f_3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2097"/>
            <a:ext cx="12192000" cy="601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820701887f_3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6129"/>
            <a:ext cx="12192000" cy="604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046c7ef8f_1_66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talk at a glance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8046c7ef8f_1_66"/>
          <p:cNvSpPr txBox="1"/>
          <p:nvPr/>
        </p:nvSpPr>
        <p:spPr>
          <a:xfrm>
            <a:off x="682350" y="1536700"/>
            <a:ext cx="10849200" cy="4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662" lvl="1" marL="7207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5225"/>
              </a:buClr>
              <a:buSzPts val="2900"/>
              <a:buFont typeface="Courier New"/>
              <a:buChar char="➢"/>
            </a:pPr>
            <a:r>
              <a:rPr b="0" i="0" lang="en-US" sz="2900" u="none" cap="none" strike="noStrike">
                <a:solidFill>
                  <a:srgbClr val="113152"/>
                </a:solidFill>
                <a:latin typeface="Calibri"/>
                <a:ea typeface="Calibri"/>
                <a:cs typeface="Calibri"/>
                <a:sym typeface="Calibri"/>
              </a:rPr>
              <a:t>Who are we? </a:t>
            </a:r>
            <a:endParaRPr b="0" i="0" sz="2900" u="none" cap="none" strike="noStrike">
              <a:solidFill>
                <a:srgbClr val="1131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7662" lvl="1" marL="7207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5225"/>
              </a:buClr>
              <a:buSzPts val="2900"/>
              <a:buFont typeface="Courier New"/>
              <a:buChar char="➢"/>
            </a:pPr>
            <a:r>
              <a:rPr b="0" i="0" lang="en-US" sz="2900" u="none" cap="none" strike="noStrike">
                <a:solidFill>
                  <a:srgbClr val="113152"/>
                </a:solidFill>
                <a:latin typeface="Calibri"/>
                <a:ea typeface="Calibri"/>
                <a:cs typeface="Calibri"/>
                <a:sym typeface="Calibri"/>
              </a:rPr>
              <a:t>Why aim towards Knowledge-Graph Powered Marketing?</a:t>
            </a:r>
            <a:endParaRPr b="0" i="0" sz="2900" u="none" cap="none" strike="noStrike">
              <a:solidFill>
                <a:srgbClr val="1131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7662" lvl="1" marL="7207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5225"/>
              </a:buClr>
              <a:buSzPts val="2900"/>
              <a:buFont typeface="Courier New"/>
              <a:buChar char="➢"/>
            </a:pPr>
            <a:r>
              <a:rPr b="0" i="0" lang="en-US" sz="2900" u="none" cap="none" strike="noStrike">
                <a:solidFill>
                  <a:srgbClr val="113152"/>
                </a:solidFill>
                <a:latin typeface="Calibri"/>
                <a:ea typeface="Calibri"/>
                <a:cs typeface="Calibri"/>
                <a:sym typeface="Calibri"/>
              </a:rPr>
              <a:t>What is the Ontotext Knowledge Graph?</a:t>
            </a:r>
            <a:endParaRPr b="0" i="0" sz="2900" u="none" cap="none" strike="noStrike">
              <a:solidFill>
                <a:srgbClr val="1131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7662" lvl="1" marL="7207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5225"/>
              </a:buClr>
              <a:buSzPts val="2900"/>
              <a:buFont typeface="Courier New"/>
              <a:buChar char="➢"/>
            </a:pPr>
            <a:r>
              <a:rPr b="0" i="0" lang="en-US" sz="2900" u="none" cap="none" strike="noStrike">
                <a:solidFill>
                  <a:srgbClr val="113152"/>
                </a:solidFill>
                <a:latin typeface="Calibri"/>
                <a:ea typeface="Calibri"/>
                <a:cs typeface="Calibri"/>
                <a:sym typeface="Calibri"/>
              </a:rPr>
              <a:t>How to integrate LLMs with KGs and Semantic Metadata for more efficient knowledge exploration?</a:t>
            </a:r>
            <a:endParaRPr b="0" i="0" sz="2900" u="none" cap="none" strike="noStrike">
              <a:solidFill>
                <a:srgbClr val="1131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820701887f_3_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475"/>
            <a:ext cx="12192000" cy="5929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820701887f_3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0250"/>
            <a:ext cx="12192000" cy="579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820701887f_3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3850"/>
            <a:ext cx="12192000" cy="578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2820701887f_3_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4275"/>
            <a:ext cx="12192000" cy="630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2820701887f_3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1475"/>
            <a:ext cx="12192000" cy="621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820701887f_3_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450" y="1978900"/>
            <a:ext cx="4829924" cy="258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820701887f_3_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8425" y="2105900"/>
            <a:ext cx="5344577" cy="36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820701887f_3_2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450" y="1434900"/>
            <a:ext cx="2163360" cy="5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820701887f_3_2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8424" y="1564750"/>
            <a:ext cx="3394850" cy="4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2820701887f_3_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7362" y="359850"/>
            <a:ext cx="12266726" cy="537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820701887f_3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925"/>
            <a:ext cx="12192000" cy="503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820701887f_3_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1450"/>
            <a:ext cx="12192000" cy="588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2820701887f_3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8250"/>
            <a:ext cx="12192000" cy="607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db18398b4_0_1"/>
          <p:cNvSpPr/>
          <p:nvPr/>
        </p:nvSpPr>
        <p:spPr>
          <a:xfrm>
            <a:off x="143925" y="476650"/>
            <a:ext cx="8984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Ontotext at a Glance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8db18398b4_0_1"/>
          <p:cNvSpPr txBox="1"/>
          <p:nvPr/>
        </p:nvSpPr>
        <p:spPr>
          <a:xfrm>
            <a:off x="478575" y="1540550"/>
            <a:ext cx="84249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b="1" i="0" sz="2000" u="none" cap="none" strike="noStrike">
              <a:solidFill>
                <a:srgbClr val="0039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GraphDB</a:t>
            </a: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 - the best </a:t>
            </a:r>
            <a:r>
              <a:rPr b="0" i="0" lang="en-US" sz="20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rPr>
              <a:t>knowledge graph database</a:t>
            </a:r>
            <a:endParaRPr b="0" i="0" sz="2000" u="none" cap="none" strike="noStrike">
              <a:solidFill>
                <a:srgbClr val="0039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Ontotext Refine</a:t>
            </a: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-US" sz="20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rPr>
              <a:t>enrich KGs from structured data</a:t>
            </a:r>
            <a:endParaRPr b="0" i="0" sz="2000" u="none" cap="none" strike="noStrike">
              <a:solidFill>
                <a:srgbClr val="0039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Ontotext Metadata Studio</a:t>
            </a: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5F625F"/>
                </a:solidFill>
                <a:latin typeface="Calibri"/>
                <a:ea typeface="Calibri"/>
                <a:cs typeface="Calibri"/>
                <a:sym typeface="Calibri"/>
              </a:rPr>
              <a:t> - enrich KGs from unstructured data</a:t>
            </a:r>
            <a:endParaRPr b="0" i="0" sz="2000" u="none" cap="none" strike="noStrike">
              <a:solidFill>
                <a:srgbClr val="0039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663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br>
              <a:rPr b="1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We build solutions </a:t>
            </a: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around</a:t>
            </a: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000" u="none" cap="none" strike="noStrike">
              <a:solidFill>
                <a:srgbClr val="0039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Crafting and evolving knowledge graphs, interlinking open and proprietary data</a:t>
            </a:r>
            <a:endParaRPr b="0" i="0" sz="2000" u="none" cap="none" strike="noStrike">
              <a:solidFill>
                <a:srgbClr val="5F62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0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3964"/>
                </a:solidFill>
                <a:latin typeface="Calibri"/>
                <a:ea typeface="Calibri"/>
                <a:cs typeface="Calibri"/>
                <a:sym typeface="Calibri"/>
              </a:rPr>
              <a:t>Applying text mining to enrich knowledge graphs and gain insights</a:t>
            </a:r>
            <a:endParaRPr b="0" i="0" sz="2000" u="none" cap="none" strike="noStrike">
              <a:solidFill>
                <a:srgbClr val="5F62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totext Graph" id="86" name="Google Shape;86;g28db18398b4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2024" y="1884625"/>
            <a:ext cx="3899977" cy="345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20701887f_3_62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0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Synergy between LLMs and KGs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820701887f_3_62"/>
          <p:cNvSpPr txBox="1"/>
          <p:nvPr>
            <p:ph idx="4294967295" type="body"/>
          </p:nvPr>
        </p:nvSpPr>
        <p:spPr>
          <a:xfrm>
            <a:off x="1249138" y="2048600"/>
            <a:ext cx="4468200" cy="3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21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Problem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3964"/>
              </a:buClr>
              <a:buSzPts val="2100"/>
              <a:buChar char="❖"/>
            </a:pPr>
            <a:r>
              <a:rPr b="0" lang="en-US" sz="2100"/>
              <a:t>LLMs are limited to public knowledge </a:t>
            </a:r>
            <a:endParaRPr b="0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b="0" lang="en-US" sz="2100">
                <a:solidFill>
                  <a:srgbClr val="E84E0F"/>
                </a:solidFill>
              </a:rPr>
              <a:t>Lack of trustworthiness: Hallucinations &amp; unreliability </a:t>
            </a:r>
            <a:endParaRPr b="0" sz="2100">
              <a:solidFill>
                <a:srgbClr val="E84E0F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AC9E"/>
              </a:buClr>
              <a:buSzPts val="2100"/>
              <a:buChar char="❖"/>
            </a:pPr>
            <a:r>
              <a:rPr b="0" lang="en-US" sz="2100">
                <a:solidFill>
                  <a:srgbClr val="4EAC9E"/>
                </a:solidFill>
              </a:rPr>
              <a:t>LLMs are Black-Box Models: </a:t>
            </a:r>
            <a:br>
              <a:rPr b="0" lang="en-US" sz="2100">
                <a:solidFill>
                  <a:srgbClr val="4EAC9E"/>
                </a:solidFill>
              </a:rPr>
            </a:br>
            <a:r>
              <a:rPr b="0" lang="en-US" sz="2100">
                <a:solidFill>
                  <a:srgbClr val="4EAC9E"/>
                </a:solidFill>
              </a:rPr>
              <a:t>No traceability, no explainability</a:t>
            </a:r>
            <a:endParaRPr b="0" sz="2100">
              <a:solidFill>
                <a:srgbClr val="4EAC9E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rgbClr val="00396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rgbClr val="0036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78" name="Google Shape;278;g2820701887f_3_62"/>
          <p:cNvSpPr txBox="1"/>
          <p:nvPr>
            <p:ph idx="4294967295" type="body"/>
          </p:nvPr>
        </p:nvSpPr>
        <p:spPr>
          <a:xfrm>
            <a:off x="6474663" y="2048600"/>
            <a:ext cx="44682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2100"/>
              <a:t>Solution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3964"/>
              </a:buClr>
              <a:buSzPts val="2100"/>
              <a:buChar char="❖"/>
            </a:pPr>
            <a:r>
              <a:rPr b="0" lang="en-US" sz="2100"/>
              <a:t>Enhance LLM with your own structured and unstructured data</a:t>
            </a:r>
            <a:endParaRPr b="0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100"/>
              <a:buChar char="❖"/>
            </a:pPr>
            <a:r>
              <a:rPr b="0" lang="en-US" sz="2100">
                <a:solidFill>
                  <a:srgbClr val="E84E0F"/>
                </a:solidFill>
              </a:rPr>
              <a:t>Provide the LLM with reliable grounding context </a:t>
            </a:r>
            <a:endParaRPr b="0" sz="2100">
              <a:solidFill>
                <a:srgbClr val="E84E0F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AC9E"/>
              </a:buClr>
              <a:buSzPts val="2100"/>
              <a:buChar char="❖"/>
            </a:pPr>
            <a:r>
              <a:rPr b="0" lang="en-US" sz="2100">
                <a:solidFill>
                  <a:srgbClr val="4EAC9E"/>
                </a:solidFill>
              </a:rPr>
              <a:t>Provide traceability for the sources of the generated answer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05dffecd6_0_113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Making the Paradigm Shift Happen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805dffecd6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77972"/>
            <a:ext cx="11887201" cy="485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05dffecd6_0_129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0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along the way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805dffecd6_0_129"/>
          <p:cNvSpPr txBox="1"/>
          <p:nvPr>
            <p:ph idx="4294967295" type="body"/>
          </p:nvPr>
        </p:nvSpPr>
        <p:spPr>
          <a:xfrm>
            <a:off x="934075" y="1682625"/>
            <a:ext cx="5559900" cy="4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200"/>
              <a:t>Problem</a:t>
            </a:r>
            <a:endParaRPr sz="2200"/>
          </a:p>
          <a:p>
            <a:pPr indent="-368300" lvl="0" marL="4572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003964"/>
              </a:buClr>
              <a:buSzPts val="2200"/>
              <a:buChar char="❖"/>
            </a:pPr>
            <a:r>
              <a:rPr b="0" lang="en-US" sz="2200"/>
              <a:t>Handle large text</a:t>
            </a:r>
            <a:endParaRPr b="0" sz="2200"/>
          </a:p>
          <a:p>
            <a:pPr indent="-3619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100"/>
              <a:buChar char="➢"/>
            </a:pPr>
            <a:r>
              <a:rPr lang="en-US" sz="2100">
                <a:solidFill>
                  <a:srgbClr val="003964"/>
                </a:solidFill>
              </a:rPr>
              <a:t>Lost context after splitting into chunks</a:t>
            </a:r>
            <a:endParaRPr sz="2100">
              <a:solidFill>
                <a:srgbClr val="003964"/>
              </a:solidFill>
            </a:endParaRPr>
          </a:p>
          <a:p>
            <a:pPr indent="-3619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100"/>
              <a:buChar char="➢"/>
            </a:pPr>
            <a:r>
              <a:rPr lang="en-US" sz="2100">
                <a:solidFill>
                  <a:srgbClr val="003964"/>
                </a:solidFill>
              </a:rPr>
              <a:t>Noise in original text </a:t>
            </a:r>
            <a:endParaRPr sz="2100">
              <a:solidFill>
                <a:srgbClr val="003964"/>
              </a:solidFill>
            </a:endParaRPr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200"/>
              <a:buChar char="❖"/>
            </a:pPr>
            <a:r>
              <a:rPr b="0" lang="en-US" sz="2200">
                <a:solidFill>
                  <a:srgbClr val="E84E0F"/>
                </a:solidFill>
              </a:rPr>
              <a:t>“The NASA problem”</a:t>
            </a:r>
            <a:endParaRPr b="0" sz="2200">
              <a:solidFill>
                <a:srgbClr val="E84E0F"/>
              </a:solidFill>
            </a:endParaRPr>
          </a:p>
          <a:p>
            <a:pPr indent="-3619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100"/>
              <a:buChar char="➢"/>
            </a:pPr>
            <a:r>
              <a:rPr lang="en-US" sz="2100">
                <a:solidFill>
                  <a:srgbClr val="E84E0F"/>
                </a:solidFill>
              </a:rPr>
              <a:t>Challenges to match user question to content embeddings</a:t>
            </a:r>
            <a:endParaRPr sz="2100">
              <a:solidFill>
                <a:srgbClr val="E84E0F"/>
              </a:solidFill>
            </a:endParaRPr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AAA0"/>
              </a:buClr>
              <a:buSzPts val="2200"/>
              <a:buChar char="❖"/>
            </a:pPr>
            <a:r>
              <a:rPr b="0" lang="en-US" sz="2200">
                <a:solidFill>
                  <a:srgbClr val="4FAAA0"/>
                </a:solidFill>
              </a:rPr>
              <a:t>Query limitations</a:t>
            </a:r>
            <a:endParaRPr b="0" sz="2200">
              <a:solidFill>
                <a:srgbClr val="4FAAA0"/>
              </a:solidFill>
            </a:endParaRPr>
          </a:p>
          <a:p>
            <a:pPr indent="-3619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AAA0"/>
              </a:buClr>
              <a:buSzPts val="2100"/>
              <a:buChar char="➢"/>
            </a:pPr>
            <a:r>
              <a:rPr lang="en-US" sz="2100">
                <a:solidFill>
                  <a:srgbClr val="4FAAA0"/>
                </a:solidFill>
              </a:rPr>
              <a:t>Difficulty answering questions that require broader view over the data</a:t>
            </a:r>
            <a:endParaRPr b="0" sz="2200">
              <a:solidFill>
                <a:srgbClr val="4FAAA0"/>
              </a:solidFill>
            </a:endParaRPr>
          </a:p>
        </p:txBody>
      </p:sp>
      <p:sp>
        <p:nvSpPr>
          <p:cNvPr id="293" name="Google Shape;293;g2805dffecd6_0_129"/>
          <p:cNvSpPr txBox="1"/>
          <p:nvPr>
            <p:ph idx="4294967295" type="body"/>
          </p:nvPr>
        </p:nvSpPr>
        <p:spPr>
          <a:xfrm>
            <a:off x="6802925" y="1682625"/>
            <a:ext cx="4455000" cy="4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200"/>
              <a:t>Solution</a:t>
            </a:r>
            <a:endParaRPr sz="2200"/>
          </a:p>
          <a:p>
            <a:pPr indent="-368300" lvl="0" marL="4572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003964"/>
              </a:buClr>
              <a:buSzPts val="2200"/>
              <a:buChar char="❖"/>
            </a:pPr>
            <a:r>
              <a:rPr b="0" lang="en-US" sz="2200"/>
              <a:t>Reference resolution</a:t>
            </a:r>
            <a:endParaRPr b="0" sz="2200"/>
          </a:p>
          <a:p>
            <a:pPr indent="-3683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964"/>
              </a:buClr>
              <a:buSzPts val="2200"/>
              <a:buChar char="❖"/>
            </a:pPr>
            <a:r>
              <a:rPr b="0" lang="en-US" sz="2200"/>
              <a:t>Targeted information retrieval</a:t>
            </a:r>
            <a:br>
              <a:rPr b="0" lang="en-US" sz="2200"/>
            </a:b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200"/>
              <a:buChar char="❖"/>
            </a:pPr>
            <a:r>
              <a:rPr b="0" lang="en-US" sz="2200">
                <a:solidFill>
                  <a:srgbClr val="E84E0F"/>
                </a:solidFill>
              </a:rPr>
              <a:t>Query expansion</a:t>
            </a:r>
            <a:endParaRPr b="0" sz="2200">
              <a:solidFill>
                <a:srgbClr val="E84E0F"/>
              </a:solidFill>
            </a:endParaRPr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84E0F"/>
              </a:buClr>
              <a:buSzPts val="2200"/>
              <a:buChar char="❖"/>
            </a:pPr>
            <a:r>
              <a:rPr b="0" lang="en-US" sz="2200">
                <a:solidFill>
                  <a:srgbClr val="E84E0F"/>
                </a:solidFill>
              </a:rPr>
              <a:t>Content enrichment</a:t>
            </a:r>
            <a:br>
              <a:rPr b="0" lang="en-US" sz="2200">
                <a:solidFill>
                  <a:srgbClr val="E84E0F"/>
                </a:solidFill>
              </a:rPr>
            </a:b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AAA0"/>
              </a:buClr>
              <a:buSzPts val="2200"/>
              <a:buChar char="❖"/>
            </a:pPr>
            <a:r>
              <a:rPr b="0" lang="en-US" sz="2200">
                <a:solidFill>
                  <a:srgbClr val="4FAAA0"/>
                </a:solidFill>
              </a:rPr>
              <a:t>Vector embeddings of KG entities</a:t>
            </a:r>
            <a:endParaRPr b="0" sz="2200">
              <a:solidFill>
                <a:srgbClr val="4FAAA0"/>
              </a:solidFill>
            </a:endParaRPr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AAA0"/>
              </a:buClr>
              <a:buSzPts val="2200"/>
              <a:buChar char="❖"/>
            </a:pPr>
            <a:r>
              <a:rPr b="0" lang="en-US" sz="2200">
                <a:solidFill>
                  <a:srgbClr val="4FAAA0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NLQ </a:t>
            </a:r>
            <a:r>
              <a:rPr b="0" lang="en-US" sz="2200">
                <a:solidFill>
                  <a:srgbClr val="4FAAA0"/>
                </a:solidFill>
              </a:rPr>
              <a:t>along the way…</a:t>
            </a:r>
            <a:endParaRPr b="0" sz="2200">
              <a:solidFill>
                <a:srgbClr val="4FAAA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05dffecd6_0_139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0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Takeaways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805dffecd6_0_139"/>
          <p:cNvSpPr txBox="1"/>
          <p:nvPr>
            <p:ph idx="4294967295" type="body"/>
          </p:nvPr>
        </p:nvSpPr>
        <p:spPr>
          <a:xfrm>
            <a:off x="1190625" y="1171575"/>
            <a:ext cx="10200900" cy="49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E84E0F"/>
              </a:buClr>
              <a:buSzPts val="2300"/>
              <a:buFont typeface="Lato"/>
              <a:buChar char="➢"/>
            </a:pP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LLMs and KGs 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can be integrated successfully for </a:t>
            </a: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real-world applications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b="0" sz="2300">
              <a:solidFill>
                <a:srgbClr val="003663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E84E0F"/>
              </a:buClr>
              <a:buSzPts val="2300"/>
              <a:buFont typeface="Lato"/>
              <a:buChar char="➢"/>
            </a:pP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Knowledge graphs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combined with </a:t>
            </a: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semantic metadata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enhance </a:t>
            </a: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LLMs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for better content discovery, understanding and question-answering.</a:t>
            </a:r>
            <a:endParaRPr b="0" sz="1400">
              <a:solidFill>
                <a:srgbClr val="003663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E84E0F"/>
              </a:buClr>
              <a:buSzPts val="2300"/>
              <a:buFont typeface="Lato"/>
              <a:buChar char="➢"/>
            </a:pP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Innovative approaches </a:t>
            </a: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elevate the value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of the marketing content we produce and unlock the potential for </a:t>
            </a:r>
            <a:r>
              <a:rPr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powerful knowledge-driven insights</a:t>
            </a:r>
            <a:r>
              <a:rPr b="0" lang="en-US" sz="2300">
                <a:solidFill>
                  <a:srgbClr val="00366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2300">
              <a:solidFill>
                <a:srgbClr val="00366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53d229608_1_6"/>
          <p:cNvSpPr txBox="1"/>
          <p:nvPr>
            <p:ph type="title"/>
          </p:nvPr>
        </p:nvSpPr>
        <p:spPr>
          <a:xfrm>
            <a:off x="628727" y="475531"/>
            <a:ext cx="10460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453d229608_1_6"/>
          <p:cNvSpPr txBox="1"/>
          <p:nvPr>
            <p:ph idx="1" type="body"/>
          </p:nvPr>
        </p:nvSpPr>
        <p:spPr>
          <a:xfrm>
            <a:off x="628727" y="1431636"/>
            <a:ext cx="10460700" cy="4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screenshot, water, aqua, colorfulness&#10;&#10;Description automatically generated" id="307" name="Google Shape;307;g2453d229608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202051" cy="68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453d229608_1_6"/>
          <p:cNvSpPr txBox="1"/>
          <p:nvPr/>
        </p:nvSpPr>
        <p:spPr>
          <a:xfrm>
            <a:off x="7435600" y="2516650"/>
            <a:ext cx="45087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b="0" i="0" sz="4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your time!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453d229608_1_6"/>
          <p:cNvSpPr txBox="1"/>
          <p:nvPr/>
        </p:nvSpPr>
        <p:spPr>
          <a:xfrm>
            <a:off x="7779850" y="3949350"/>
            <a:ext cx="38202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teodora.petkova@ontotext.com</a:t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krasimira.bozhanova@ontotext.com </a:t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453d229608_1_6"/>
          <p:cNvSpPr txBox="1"/>
          <p:nvPr/>
        </p:nvSpPr>
        <p:spPr>
          <a:xfrm>
            <a:off x="8086325" y="6068425"/>
            <a:ext cx="45087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www.ontotext.com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ac436767_0_355"/>
          <p:cNvSpPr txBox="1"/>
          <p:nvPr>
            <p:ph type="title"/>
          </p:nvPr>
        </p:nvSpPr>
        <p:spPr>
          <a:xfrm>
            <a:off x="628727" y="475531"/>
            <a:ext cx="10460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27eac436767_0_355"/>
          <p:cNvSpPr txBox="1"/>
          <p:nvPr>
            <p:ph idx="1" type="body"/>
          </p:nvPr>
        </p:nvSpPr>
        <p:spPr>
          <a:xfrm>
            <a:off x="628727" y="1431636"/>
            <a:ext cx="10460700" cy="4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screenshot, water, aqua, colorfulness&#10;&#10;Description automatically generated" id="93" name="Google Shape;93;g27eac436767_0_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202051" cy="68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7eac436767_0_355"/>
          <p:cNvSpPr txBox="1"/>
          <p:nvPr/>
        </p:nvSpPr>
        <p:spPr>
          <a:xfrm>
            <a:off x="8979341" y="2765849"/>
            <a:ext cx="29649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7eac436767_0_355"/>
          <p:cNvSpPr txBox="1"/>
          <p:nvPr/>
        </p:nvSpPr>
        <p:spPr>
          <a:xfrm>
            <a:off x="7487700" y="2441500"/>
            <a:ext cx="4704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Paradigm shift you say? 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46c7ef8f_1_101"/>
          <p:cNvSpPr/>
          <p:nvPr/>
        </p:nvSpPr>
        <p:spPr>
          <a:xfrm>
            <a:off x="143925" y="476650"/>
            <a:ext cx="8984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Shifting One Paradigm At a Time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28046c7ef8f_1_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000" y="3197375"/>
            <a:ext cx="5692000" cy="28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8046c7ef8f_1_101"/>
          <p:cNvSpPr txBox="1"/>
          <p:nvPr/>
        </p:nvSpPr>
        <p:spPr>
          <a:xfrm>
            <a:off x="701400" y="1540550"/>
            <a:ext cx="104625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3663"/>
                </a:solidFill>
                <a:latin typeface="Calibri"/>
                <a:ea typeface="Calibri"/>
                <a:cs typeface="Calibri"/>
                <a:sym typeface="Calibri"/>
              </a:rPr>
              <a:t>Knowledge-graph powered marketing communication</a:t>
            </a:r>
            <a:endParaRPr b="0" i="0" sz="2900" u="none" cap="none" strike="noStrike">
              <a:solidFill>
                <a:srgbClr val="003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3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31066cfdb_0_0"/>
          <p:cNvSpPr/>
          <p:nvPr/>
        </p:nvSpPr>
        <p:spPr>
          <a:xfrm>
            <a:off x="143925" y="476650"/>
            <a:ext cx="8984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Shifting One Paradigm At a Time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831066cfdb_0_0"/>
          <p:cNvSpPr txBox="1"/>
          <p:nvPr>
            <p:ph type="title"/>
          </p:nvPr>
        </p:nvSpPr>
        <p:spPr>
          <a:xfrm>
            <a:off x="838303" y="634041"/>
            <a:ext cx="139476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Ontotext Knowledge Graph in Figures</a:t>
            </a:r>
            <a:endParaRPr/>
          </a:p>
        </p:txBody>
      </p:sp>
      <p:sp>
        <p:nvSpPr>
          <p:cNvPr id="111" name="Google Shape;111;g2831066cfdb_0_0"/>
          <p:cNvSpPr txBox="1"/>
          <p:nvPr/>
        </p:nvSpPr>
        <p:spPr>
          <a:xfrm>
            <a:off x="148933" y="4554067"/>
            <a:ext cx="386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g2831066cfdb_0_0"/>
          <p:cNvSpPr txBox="1"/>
          <p:nvPr/>
        </p:nvSpPr>
        <p:spPr>
          <a:xfrm>
            <a:off x="670050" y="1808175"/>
            <a:ext cx="11145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500 059 Triples | 6 taxonomies | 3 ontologies | </a:t>
            </a:r>
            <a:r>
              <a:rPr b="1" i="0" lang="en-US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1273</a:t>
            </a:r>
            <a:r>
              <a:rPr b="1" i="0" lang="en-US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documents | 32 500 annotations</a:t>
            </a:r>
            <a:endParaRPr b="1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831066cfd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3251" y="2728700"/>
            <a:ext cx="5725501" cy="36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046c7ef8f_1_110"/>
          <p:cNvSpPr/>
          <p:nvPr/>
        </p:nvSpPr>
        <p:spPr>
          <a:xfrm>
            <a:off x="143925" y="476650"/>
            <a:ext cx="10758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Benefits of Knowledge Graph-Powered Marketing</a:t>
            </a:r>
            <a:endParaRPr b="1" i="0" sz="28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8046c7ef8f_1_110"/>
          <p:cNvSpPr txBox="1"/>
          <p:nvPr>
            <p:ph idx="4294967295" type="body"/>
          </p:nvPr>
        </p:nvSpPr>
        <p:spPr>
          <a:xfrm>
            <a:off x="302000" y="1422533"/>
            <a:ext cx="5793900" cy="4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US" sz="2200">
                <a:highlight>
                  <a:schemeClr val="accent4"/>
                </a:highlight>
              </a:rPr>
              <a:t>CONTENT MANAGEMENT</a:t>
            </a:r>
            <a:r>
              <a:rPr b="0" lang="en-US" sz="2200">
                <a:highlight>
                  <a:schemeClr val="lt1"/>
                </a:highlight>
              </a:rPr>
              <a:t>:</a:t>
            </a:r>
            <a:r>
              <a:rPr b="0" lang="en-US" sz="2200"/>
              <a:t>  </a:t>
            </a:r>
            <a:r>
              <a:rPr b="0" lang="en-US" sz="2200">
                <a:solidFill>
                  <a:schemeClr val="dk1"/>
                </a:solidFill>
              </a:rPr>
              <a:t>We find, navigate, use and reuse content efficiently</a:t>
            </a:r>
            <a:endParaRPr b="0" sz="2200"/>
          </a:p>
          <a:p>
            <a:pPr indent="-444500" lvl="0" marL="609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US" sz="2200">
                <a:highlight>
                  <a:schemeClr val="accent5"/>
                </a:highlight>
              </a:rPr>
              <a:t>SEO</a:t>
            </a:r>
            <a:r>
              <a:rPr b="0" lang="en-US" sz="2200">
                <a:highlight>
                  <a:schemeClr val="lt1"/>
                </a:highlight>
              </a:rPr>
              <a:t>: </a:t>
            </a:r>
            <a:r>
              <a:rPr b="0" lang="en-US" sz="2200">
                <a:solidFill>
                  <a:schemeClr val="dk1"/>
                </a:solidFill>
              </a:rPr>
              <a:t>We publish semantically annotated content for better visibility in search at a lower cost</a:t>
            </a:r>
            <a:endParaRPr b="0" sz="2200"/>
          </a:p>
          <a:p>
            <a:pPr indent="-444500" lvl="0" marL="609600" rtl="0" algn="l">
              <a:lnSpc>
                <a:spcPct val="100000"/>
              </a:lnSpc>
              <a:spcBef>
                <a:spcPts val="1600"/>
              </a:spcBef>
              <a:spcAft>
                <a:spcPts val="1300"/>
              </a:spcAft>
              <a:buSzPts val="2200"/>
              <a:buAutoNum type="arabicPeriod"/>
            </a:pPr>
            <a:r>
              <a:rPr b="0" lang="en-US" sz="2200">
                <a:highlight>
                  <a:srgbClr val="4EAC9E"/>
                </a:highlight>
              </a:rPr>
              <a:t>KNOWLEDGE MANAGEMENT platform</a:t>
            </a:r>
            <a:r>
              <a:rPr b="0" lang="en-US" sz="2200">
                <a:highlight>
                  <a:schemeClr val="lt1"/>
                </a:highlight>
              </a:rPr>
              <a:t>: </a:t>
            </a:r>
            <a:r>
              <a:rPr b="0" lang="en-US" sz="2200">
                <a:solidFill>
                  <a:schemeClr val="dk1"/>
                </a:solidFill>
              </a:rPr>
              <a:t>We work to create structured content for </a:t>
            </a:r>
            <a:r>
              <a:rPr b="0" lang="en-US" sz="22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products, services, technologies, events, people and projects</a:t>
            </a:r>
            <a:r>
              <a:rPr b="0" lang="en-US" sz="2200"/>
              <a:t>. </a:t>
            </a:r>
            <a:br>
              <a:rPr b="0" lang="en-US" sz="2200"/>
            </a:br>
            <a:br>
              <a:rPr b="0" lang="en-US" sz="2200"/>
            </a:br>
            <a:r>
              <a:rPr lang="en-US" sz="2200"/>
              <a:t>All this to serve both internal and external audiences.</a:t>
            </a:r>
            <a:endParaRPr sz="2900"/>
          </a:p>
        </p:txBody>
      </p:sp>
      <p:pic>
        <p:nvPicPr>
          <p:cNvPr id="121" name="Google Shape;121;g28046c7ef8f_1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8450" y="1942497"/>
            <a:ext cx="6016799" cy="393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046c7ef8f_1_120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just like that…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8046c7ef8f_1_120"/>
          <p:cNvSpPr txBox="1"/>
          <p:nvPr>
            <p:ph idx="4294967295" type="body"/>
          </p:nvPr>
        </p:nvSpPr>
        <p:spPr>
          <a:xfrm>
            <a:off x="457200" y="1399225"/>
            <a:ext cx="110727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3900"/>
              <a:t>We set ourselves in the position to talk to our content (help LLMs help us :)</a:t>
            </a:r>
            <a:endParaRPr sz="3900"/>
          </a:p>
        </p:txBody>
      </p:sp>
      <p:pic>
        <p:nvPicPr>
          <p:cNvPr id="129" name="Google Shape;129;g28046c7ef8f_1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575" y="2813975"/>
            <a:ext cx="9230626" cy="33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05dffecd6_0_69"/>
          <p:cNvSpPr/>
          <p:nvPr/>
        </p:nvSpPr>
        <p:spPr>
          <a:xfrm>
            <a:off x="143925" y="476647"/>
            <a:ext cx="8339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108000" spcFirstLastPara="1" rIns="0" wrap="square" tIns="72000">
            <a:noAutofit/>
          </a:bodyPr>
          <a:lstStyle/>
          <a:p>
            <a:pPr indent="0" lvl="1" marL="5413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 b="1" i="0" sz="3600" u="none" cap="none" strike="noStrike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805dffecd6_0_69"/>
          <p:cNvSpPr txBox="1"/>
          <p:nvPr>
            <p:ph idx="4294967295" type="body"/>
          </p:nvPr>
        </p:nvSpPr>
        <p:spPr>
          <a:xfrm>
            <a:off x="1421200" y="2585250"/>
            <a:ext cx="38745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1" lang="en-US" sz="2300"/>
              <a:t>Help me </a:t>
            </a:r>
            <a:r>
              <a:rPr i="1" lang="en-US" sz="2300"/>
              <a:t>turn my content into organized knowledge</a:t>
            </a:r>
            <a:r>
              <a:rPr b="0" i="1" lang="en-US" sz="2300"/>
              <a:t> and make it </a:t>
            </a:r>
            <a:r>
              <a:rPr i="1" lang="en-US" sz="2300"/>
              <a:t>easily accessible</a:t>
            </a:r>
            <a:r>
              <a:rPr b="0" i="1" lang="en-US" sz="2300"/>
              <a:t> and </a:t>
            </a:r>
            <a:r>
              <a:rPr i="1" lang="en-US" sz="2300"/>
              <a:t>understandable</a:t>
            </a:r>
            <a:r>
              <a:rPr b="0" i="1" lang="en-US" sz="2300"/>
              <a:t> to users</a:t>
            </a:r>
            <a:endParaRPr b="0" i="1"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amond Grid 16x9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iamond Grid 16x9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2016-03-28T16:56:52Z</dcterms:created>
  <dc:creator>Doug Kimball</dc:creator>
</cp:coreProperties>
</file>